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1" r:id="rId3"/>
    <p:sldId id="278" r:id="rId4"/>
    <p:sldId id="272" r:id="rId5"/>
    <p:sldId id="273" r:id="rId6"/>
    <p:sldId id="27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1E"/>
    <a:srgbClr val="DBF8FD"/>
    <a:srgbClr val="F0FCFE"/>
    <a:srgbClr val="CEF7FC"/>
    <a:srgbClr val="30CACA"/>
    <a:srgbClr val="19A7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50901-DDE4-4F8A-884C-5ED416F5A41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7AF11-E32E-4459-B0FB-09D264A0C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209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87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351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327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809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0130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447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267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2403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54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77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9EA6D-6D75-4CAB-BB09-A9DA7E0402D0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C0EA0-B18E-431D-AC21-E278185613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67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"/>
            <a:ext cx="1974853" cy="603017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766353" y="1093473"/>
            <a:ext cx="6306107" cy="908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800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   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International</a:t>
            </a:r>
            <a:r>
              <a:rPr lang="it-IT" sz="2800" b="1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 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Symposium 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3200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   </a:t>
            </a:r>
            <a:r>
              <a:rPr lang="it-IT" sz="3200" b="1" spc="90" dirty="0">
                <a:solidFill>
                  <a:schemeClr val="accent5">
                    <a:lumMod val="75000"/>
                  </a:schemeClr>
                </a:solidFill>
                <a:ea typeface="Verdana" panose="020B0604030504040204" pitchFamily="34" charset="0"/>
              </a:rPr>
              <a:t>One Health, One World 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328138" y="6812464"/>
            <a:ext cx="3810003" cy="9832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71307" y="603686"/>
            <a:ext cx="13747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  <a:endParaRPr lang="en-IN" sz="8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191491" y="1527275"/>
            <a:ext cx="4867564" cy="7594"/>
          </a:xfrm>
          <a:prstGeom prst="line">
            <a:avLst/>
          </a:prstGeom>
          <a:ln w="79375">
            <a:solidFill>
              <a:schemeClr val="accent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01043" y="2186261"/>
            <a:ext cx="4858012" cy="0"/>
          </a:xfrm>
          <a:prstGeom prst="line">
            <a:avLst/>
          </a:prstGeom>
          <a:ln w="79375"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71013" y="847681"/>
            <a:ext cx="717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endParaRPr lang="en-IN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Placeholder 2"/>
          <p:cNvSpPr txBox="1">
            <a:spLocks/>
          </p:cNvSpPr>
          <p:nvPr/>
        </p:nvSpPr>
        <p:spPr>
          <a:xfrm>
            <a:off x="1125230" y="3757277"/>
            <a:ext cx="8012911" cy="667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200" b="1" kern="0" dirty="0" smtClean="0">
                <a:solidFill>
                  <a:srgbClr val="000000"/>
                </a:solidFill>
                <a:latin typeface="Arial (Heading)"/>
                <a:ea typeface="+mj-ea"/>
                <a:cs typeface="+mj-cs"/>
              </a:rPr>
              <a:t>Seismic </a:t>
            </a:r>
            <a:r>
              <a:rPr lang="en-GB" sz="3200" b="1" kern="0" dirty="0">
                <a:solidFill>
                  <a:srgbClr val="000000"/>
                </a:solidFill>
                <a:latin typeface="Arial (Heading)"/>
                <a:ea typeface="+mj-ea"/>
                <a:cs typeface="+mj-cs"/>
              </a:rPr>
              <a:t>Performance of Full-Scale Brick Masonry Buildings</a:t>
            </a:r>
            <a:r>
              <a:rPr lang="en-US" sz="3200" b="1" kern="0" dirty="0">
                <a:solidFill>
                  <a:srgbClr val="000000"/>
                </a:solidFill>
                <a:latin typeface="Arial (Heading)"/>
                <a:ea typeface="+mj-ea"/>
                <a:cs typeface="+mj-cs"/>
              </a:rPr>
              <a:t/>
            </a:r>
            <a:br>
              <a:rPr lang="en-US" sz="3200" b="1" kern="0" dirty="0">
                <a:solidFill>
                  <a:srgbClr val="000000"/>
                </a:solidFill>
                <a:latin typeface="Arial (Heading)"/>
                <a:ea typeface="+mj-ea"/>
                <a:cs typeface="+mj-cs"/>
              </a:rPr>
            </a:br>
            <a:endParaRPr lang="en-US" sz="2800" b="1" dirty="0">
              <a:latin typeface="Arial (Heading)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5230" y="2646011"/>
            <a:ext cx="367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 (Body)"/>
                <a:cs typeface="ScriptC" panose="00000400000000000000" pitchFamily="2" charset="0"/>
              </a:rPr>
              <a:t>November 20-22, 2025</a:t>
            </a:r>
          </a:p>
          <a:p>
            <a:r>
              <a:rPr lang="en-US" sz="1600" b="1" dirty="0" smtClean="0">
                <a:latin typeface="Arial (Body)"/>
                <a:cs typeface="ScriptC" panose="00000400000000000000" pitchFamily="2" charset="0"/>
              </a:rPr>
              <a:t>CSIR CBRI</a:t>
            </a:r>
            <a:r>
              <a:rPr lang="en-US" sz="1600" b="1" dirty="0">
                <a:latin typeface="Arial (Body)"/>
                <a:cs typeface="ScriptC" panose="00000400000000000000" pitchFamily="2" charset="0"/>
              </a:rPr>
              <a:t>, Roorkee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822296"/>
            <a:ext cx="3810003" cy="9832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-4437" y="2663563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0" y="3290877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ottotitolo 6"/>
          <p:cNvSpPr>
            <a:spLocks noGrp="1"/>
          </p:cNvSpPr>
          <p:nvPr>
            <p:ph type="subTitle" sz="quarter" idx="4294967295"/>
          </p:nvPr>
        </p:nvSpPr>
        <p:spPr>
          <a:xfrm>
            <a:off x="1125230" y="5062778"/>
            <a:ext cx="3812291" cy="1063584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600" b="1" dirty="0" err="1" smtClean="0">
                <a:solidFill>
                  <a:srgbClr val="1B69A9"/>
                </a:solidFill>
                <a:latin typeface="Arial (Body)"/>
              </a:rPr>
              <a:t>Chourasia</a:t>
            </a:r>
            <a:r>
              <a:rPr lang="en-GB" sz="1600" b="1" dirty="0" smtClean="0">
                <a:solidFill>
                  <a:srgbClr val="1B69A9"/>
                </a:solidFill>
                <a:latin typeface="Arial (Body)"/>
              </a:rPr>
              <a:t>, Ajay</a:t>
            </a:r>
            <a:r>
              <a:rPr lang="it-IT" sz="1600" b="1" dirty="0" smtClean="0">
                <a:solidFill>
                  <a:srgbClr val="1B69A9"/>
                </a:solidFill>
                <a:latin typeface="Arial (Body)"/>
              </a:rPr>
              <a:t> (Speaker)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1600" b="1" dirty="0" smtClean="0">
                <a:solidFill>
                  <a:srgbClr val="1B69A9"/>
                </a:solidFill>
                <a:latin typeface="Arial (Body)"/>
              </a:rPr>
              <a:t>Bhattacharyya, S.K.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1600" b="1" dirty="0" smtClean="0">
                <a:solidFill>
                  <a:srgbClr val="1B69A9"/>
                </a:solidFill>
                <a:latin typeface="Arial (Body)"/>
              </a:rPr>
              <a:t>Bhandari, N.M.</a:t>
            </a:r>
          </a:p>
          <a:p>
            <a:endParaRPr lang="it-IT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4141396" y="6633979"/>
            <a:ext cx="796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Arial (Body)"/>
                <a:cs typeface="ScriptC" panose="00000400000000000000" pitchFamily="2" charset="0"/>
              </a:rPr>
              <a:t>E-Poster</a:t>
            </a:r>
            <a:endParaRPr lang="en-US" sz="1100" b="1" dirty="0">
              <a:solidFill>
                <a:srgbClr val="002060"/>
              </a:solidFill>
              <a:latin typeface="Arial (Body)"/>
              <a:cs typeface="ScriptC" panose="000004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289" y="2699048"/>
            <a:ext cx="3097036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18028" y="583411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Motivation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30925" y="1062356"/>
            <a:ext cx="8536017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85% Buildings in India – Masonry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Heterogeneous – Material Properties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Vulnerability of Masonry Buildings Demonstrated in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Past 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EQ  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 typeface="Wingdings" pitchFamily="2" charset="2"/>
              <a:buChar char="q"/>
              <a:tabLst>
                <a:tab pos="520700" algn="l"/>
              </a:tabLst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30000"/>
              </a:spcBef>
              <a:spcAft>
                <a:spcPct val="35000"/>
              </a:spcAft>
              <a:buFontTx/>
              <a:buChar char="•"/>
              <a:tabLst>
                <a:tab pos="520700" algn="l"/>
              </a:tabLst>
            </a:pPr>
            <a:endParaRPr lang="en-US" sz="2000" dirty="0">
              <a:latin typeface="Verdana" pitchFamily="34" charset="0"/>
              <a:cs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7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2181" y="6239714"/>
            <a:ext cx="796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Arial (Body)"/>
                <a:cs typeface="ScriptC" panose="00000400000000000000" pitchFamily="2" charset="0"/>
              </a:rPr>
              <a:t>E-Poster</a:t>
            </a:r>
            <a:endParaRPr lang="en-US" sz="1100" b="1" dirty="0">
              <a:solidFill>
                <a:srgbClr val="002060"/>
              </a:solidFill>
              <a:latin typeface="Arial (Body)"/>
              <a:cs typeface="ScriptC" panose="00000400000000000000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24" y="6144250"/>
            <a:ext cx="3097036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2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18028" y="604388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rgbClr val="C00000"/>
                </a:solidFill>
                <a:latin typeface="Arial (Heading)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Framework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18028" y="1115560"/>
            <a:ext cx="8548914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Workplan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b="1" dirty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test </a:t>
            </a: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…………………………………..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Tx/>
              <a:buChar char="•"/>
              <a:tabLst>
                <a:tab pos="520700" algn="l"/>
              </a:tabLst>
            </a:pPr>
            <a:endParaRPr lang="en-US" sz="20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583" y="2957506"/>
            <a:ext cx="2292420" cy="25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6583" y="2888023"/>
            <a:ext cx="2292420" cy="260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94882" y="5552097"/>
            <a:ext cx="26384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Mortar testing </a:t>
            </a:r>
          </a:p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(Derakhshan, 2011)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6442703" y="5517148"/>
            <a:ext cx="26579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Prism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Derakhshan, 2011)</a:t>
            </a:r>
          </a:p>
        </p:txBody>
      </p:sp>
      <p:pic>
        <p:nvPicPr>
          <p:cNvPr id="28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3825" y="2937451"/>
            <a:ext cx="2292420" cy="259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974611" y="5520151"/>
            <a:ext cx="25571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Brick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(Beyer 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&amp; Dazio, 2011)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34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62181" y="6239714"/>
            <a:ext cx="796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Arial (Body)"/>
                <a:cs typeface="ScriptC" panose="00000400000000000000" pitchFamily="2" charset="0"/>
              </a:rPr>
              <a:t>E-Poster</a:t>
            </a:r>
            <a:endParaRPr lang="en-US" sz="1100" b="1" dirty="0">
              <a:solidFill>
                <a:srgbClr val="002060"/>
              </a:solidFill>
              <a:latin typeface="Arial (Body)"/>
              <a:cs typeface="ScriptC" panose="00000400000000000000" pitchFamily="2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32" y="6142803"/>
            <a:ext cx="3097036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77323" y="591916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rgbClr val="C00000"/>
                </a:solidFill>
                <a:latin typeface="Arial (Heading)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Methodology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297543" y="1119187"/>
            <a:ext cx="8548914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Results of </a:t>
            </a:r>
            <a:r>
              <a:rPr lang="en-US" sz="2000" b="1" dirty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test </a:t>
            </a: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…………………………………………….</a:t>
            </a:r>
          </a:p>
          <a:p>
            <a:pPr algn="just">
              <a:spcBef>
                <a:spcPct val="30000"/>
              </a:spcBef>
              <a:spcAft>
                <a:spcPct val="35000"/>
              </a:spcAft>
              <a:tabLst>
                <a:tab pos="520700" algn="l"/>
              </a:tabLst>
            </a:pPr>
            <a:r>
              <a:rPr lang="en-US" sz="2000" b="1" dirty="0" smtClean="0">
                <a:solidFill>
                  <a:srgbClr val="3A6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…………………………………..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ct val="30000"/>
              </a:spcBef>
              <a:spcAft>
                <a:spcPct val="35000"/>
              </a:spcAft>
              <a:buFontTx/>
              <a:buChar char="•"/>
              <a:tabLst>
                <a:tab pos="520700" algn="l"/>
              </a:tabLst>
            </a:pPr>
            <a:endParaRPr lang="en-US" sz="20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583" y="2957506"/>
            <a:ext cx="2292420" cy="25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6583" y="2888023"/>
            <a:ext cx="2292420" cy="260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94882" y="5552097"/>
            <a:ext cx="26384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Mortar testing </a:t>
            </a:r>
          </a:p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(Derakhshan, 2011)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6442703" y="5517148"/>
            <a:ext cx="26579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Prism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Derakhshan, 2011)</a:t>
            </a:r>
          </a:p>
        </p:txBody>
      </p:sp>
      <p:pic>
        <p:nvPicPr>
          <p:cNvPr id="28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3825" y="2937451"/>
            <a:ext cx="2292420" cy="259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974611" y="5520151"/>
            <a:ext cx="25571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Brick </a:t>
            </a:r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testing</a:t>
            </a:r>
          </a:p>
          <a:p>
            <a:pPr eaLnBrk="0" hangingPunct="0"/>
            <a:r>
              <a:rPr lang="it-IT" sz="1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(Beyer </a:t>
            </a:r>
            <a:r>
              <a:rPr lang="it-IT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&amp; Dazio, 2011)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34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62181" y="6239714"/>
            <a:ext cx="796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Arial (Body)"/>
                <a:cs typeface="ScriptC" panose="00000400000000000000" pitchFamily="2" charset="0"/>
              </a:rPr>
              <a:t>E-Poster</a:t>
            </a:r>
            <a:endParaRPr lang="en-US" sz="1100" b="1" dirty="0">
              <a:solidFill>
                <a:srgbClr val="002060"/>
              </a:solidFill>
              <a:latin typeface="Arial (Body)"/>
              <a:cs typeface="ScriptC" panose="00000400000000000000" pitchFamily="2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370" y="6202344"/>
            <a:ext cx="3097036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6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18028" y="577244"/>
            <a:ext cx="8548914" cy="466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 (Heading)"/>
              </a:rPr>
              <a:t>Results and Conclusions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Arial (Heading)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18028" y="3812469"/>
            <a:ext cx="8412481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EC6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formulation…….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………………..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………………………….</a:t>
            </a:r>
          </a:p>
          <a:p>
            <a:pPr marL="381000" indent="-381000" algn="just" eaLnBrk="0" hangingPunct="0">
              <a:spcBef>
                <a:spcPct val="20000"/>
              </a:spcBef>
              <a:spcAft>
                <a:spcPts val="600"/>
              </a:spcAft>
              <a:buClr>
                <a:srgbClr val="1C1C1C"/>
              </a:buClr>
              <a:buFont typeface="Wingdings" pitchFamily="2" charset="2"/>
              <a:buChar char="q"/>
            </a:pP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  <a:endParaRPr lang="en-US" sz="2000" b="1" dirty="0">
              <a:latin typeface="Arial (Body)"/>
              <a:cs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Group 3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149886"/>
              </p:ext>
            </p:extLst>
          </p:nvPr>
        </p:nvGraphicFramePr>
        <p:xfrm>
          <a:off x="81603" y="1163093"/>
          <a:ext cx="9021763" cy="2381250"/>
        </p:xfrm>
        <a:graphic>
          <a:graphicData uri="http://schemas.openxmlformats.org/drawingml/2006/table">
            <a:tbl>
              <a:tblPr/>
              <a:tblGrid>
                <a:gridCol w="919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8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72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4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91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60350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Equation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DMI2008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‎EC6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‎Essenger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‎Br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ӧ</a:t>
                      </a: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cker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‎Guidi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‎Hilsdorf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‎Francis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et al 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1983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1985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1988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‎Tassios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C1C1C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1.09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0.86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2.23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C1C1C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0.48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r>
                        <a:rPr kumimoji="0" lang="de-DE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de-DE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0.80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-1.90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-0.20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4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of non-conservative cases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34.3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38.6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21.4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51.4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38.6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37.1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97.1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" name="Content Placeholder 2"/>
          <p:cNvSpPr txBox="1">
            <a:spLocks/>
          </p:cNvSpPr>
          <p:nvPr/>
        </p:nvSpPr>
        <p:spPr>
          <a:xfrm>
            <a:off x="318028" y="1151106"/>
            <a:ext cx="9190535" cy="906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spcAft>
                <a:spcPts val="600"/>
              </a:spcAft>
              <a:buFont typeface="Wingdings" pitchFamily="2" charset="2"/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 between Experimental data and Formulations</a:t>
            </a:r>
          </a:p>
        </p:txBody>
      </p:sp>
      <p:graphicFrame>
        <p:nvGraphicFramePr>
          <p:cNvPr id="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751290"/>
              </p:ext>
            </p:extLst>
          </p:nvPr>
        </p:nvGraphicFramePr>
        <p:xfrm>
          <a:off x="109538" y="2020580"/>
          <a:ext cx="13144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3" imgW="1091726" imgH="228501" progId="Equation.3">
                  <p:embed/>
                </p:oleObj>
              </mc:Choice>
              <mc:Fallback>
                <p:oleObj name="Equation" r:id="rId3" imgW="1091726" imgH="228501" progId="Equation.3">
                  <p:embed/>
                  <p:pic>
                    <p:nvPicPr>
                      <p:cNvPr id="368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2020580"/>
                        <a:ext cx="131445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966762"/>
              </p:ext>
            </p:extLst>
          </p:nvPr>
        </p:nvGraphicFramePr>
        <p:xfrm>
          <a:off x="123825" y="2414280"/>
          <a:ext cx="12668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Equation" r:id="rId5" imgW="1054100" imgH="228600" progId="Equation.3">
                  <p:embed/>
                </p:oleObj>
              </mc:Choice>
              <mc:Fallback>
                <p:oleObj name="Equation" r:id="rId5" imgW="1054100" imgH="228600" progId="Equation.3">
                  <p:embed/>
                  <p:pic>
                    <p:nvPicPr>
                      <p:cNvPr id="3687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" y="2414280"/>
                        <a:ext cx="12668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Straight Connector 24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8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62181" y="6239714"/>
            <a:ext cx="796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Arial (Body)"/>
                <a:cs typeface="ScriptC" panose="00000400000000000000" pitchFamily="2" charset="0"/>
              </a:rPr>
              <a:t>E-Poster</a:t>
            </a:r>
            <a:endParaRPr lang="en-US" sz="1100" b="1" dirty="0">
              <a:solidFill>
                <a:srgbClr val="002060"/>
              </a:solidFill>
              <a:latin typeface="Arial (Body)"/>
              <a:cs typeface="ScriptC" panose="000004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28" y="6162957"/>
            <a:ext cx="3097036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662258" y="6162957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CSIR-CBRI, Roorkee, India</a:t>
            </a:r>
          </a:p>
          <a:p>
            <a:pPr algn="r"/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-22</a:t>
            </a:r>
            <a:r>
              <a:rPr lang="en-US" sz="1100" b="1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nd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Nov,2025</a:t>
            </a:r>
            <a:endParaRPr lang="en-IN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902" y="6580422"/>
            <a:ext cx="2241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www.</a:t>
            </a:r>
            <a:r>
              <a:rPr lang="en-US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oh</a:t>
            </a:r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ow</a:t>
            </a:r>
            <a:r>
              <a:rPr lang="en-US" sz="11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  <a:r>
              <a:rPr lang="en-US" sz="1100" b="1" dirty="0">
                <a:solidFill>
                  <a:srgbClr val="19A7B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.in</a:t>
            </a:r>
            <a:endParaRPr lang="en-IN" sz="1100" b="1" dirty="0">
              <a:solidFill>
                <a:srgbClr val="19A7B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6066186"/>
            <a:ext cx="91440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973061" y="6593844"/>
            <a:ext cx="2170939" cy="273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83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9"/>
          <p:cNvSpPr txBox="1">
            <a:spLocks/>
          </p:cNvSpPr>
          <p:nvPr/>
        </p:nvSpPr>
        <p:spPr>
          <a:xfrm>
            <a:off x="514961" y="5016544"/>
            <a:ext cx="8114077" cy="7858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  <a:buClr>
                <a:srgbClr val="1C1C1C"/>
              </a:buClr>
              <a:defRPr/>
            </a:pPr>
            <a:r>
              <a:rPr lang="en-US" sz="4400" b="1" kern="0" dirty="0">
                <a:solidFill>
                  <a:schemeClr val="bg1"/>
                </a:solidFill>
                <a:latin typeface="Arial (Body)"/>
              </a:rPr>
              <a:t>THANK YOU …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-10966" y="422350"/>
            <a:ext cx="3188275" cy="1493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930854" y="421925"/>
            <a:ext cx="3188275" cy="559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53"/>
          <p:cNvSpPr>
            <a:spLocks noChangeArrowheads="1"/>
          </p:cNvSpPr>
          <p:nvPr/>
        </p:nvSpPr>
        <p:spPr bwMode="auto">
          <a:xfrm>
            <a:off x="7408525" y="60960"/>
            <a:ext cx="17354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srgbClr val="3A66AA"/>
                </a:solidFill>
                <a:latin typeface="Arial" charset="0"/>
              </a:rPr>
              <a:t>Chourasia</a:t>
            </a:r>
            <a:r>
              <a:rPr lang="en-US" sz="1200" b="1" dirty="0" smtClean="0">
                <a:solidFill>
                  <a:srgbClr val="3A66AA"/>
                </a:solidFill>
                <a:latin typeface="Arial" charset="0"/>
              </a:rPr>
              <a:t>, Ajay et al.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sp>
        <p:nvSpPr>
          <p:cNvPr id="26" name="Rectangle 79"/>
          <p:cNvSpPr>
            <a:spLocks noChangeArrowheads="1"/>
          </p:cNvSpPr>
          <p:nvPr/>
        </p:nvSpPr>
        <p:spPr bwMode="auto">
          <a:xfrm>
            <a:off x="42863" y="70509"/>
            <a:ext cx="5581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3A66AA"/>
                </a:solidFill>
                <a:latin typeface="Arial" charset="0"/>
              </a:rPr>
              <a:t>Seismic Performance of Full-Scale Brick Masonry Buildings</a:t>
            </a:r>
            <a:endParaRPr lang="en-US" sz="1200" b="1" dirty="0">
              <a:solidFill>
                <a:srgbClr val="3A66AA"/>
              </a:solidFill>
              <a:latin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24" y="6162957"/>
            <a:ext cx="3097036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8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616</TotalTime>
  <Words>337</Words>
  <Application>Microsoft Office PowerPoint</Application>
  <PresentationFormat>On-screen Show (4:3)</PresentationFormat>
  <Paragraphs>138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ＭＳ Ｐゴシック</vt:lpstr>
      <vt:lpstr>Arial</vt:lpstr>
      <vt:lpstr>Arial (Body)</vt:lpstr>
      <vt:lpstr>Arial (Heading)</vt:lpstr>
      <vt:lpstr>Calibri</vt:lpstr>
      <vt:lpstr>Calibri Light</vt:lpstr>
      <vt:lpstr>ScriptC</vt:lpstr>
      <vt:lpstr>Verdana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65</cp:revision>
  <dcterms:created xsi:type="dcterms:W3CDTF">2025-03-10T07:31:39Z</dcterms:created>
  <dcterms:modified xsi:type="dcterms:W3CDTF">2025-11-04T10:35:32Z</dcterms:modified>
</cp:coreProperties>
</file>