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9" r:id="rId3"/>
    <p:sldId id="271" r:id="rId4"/>
    <p:sldId id="278" r:id="rId5"/>
    <p:sldId id="272" r:id="rId6"/>
    <p:sldId id="279" r:id="rId7"/>
    <p:sldId id="273" r:id="rId8"/>
    <p:sldId id="274" r:id="rId9"/>
    <p:sldId id="275" r:id="rId10"/>
    <p:sldId id="276" r:id="rId11"/>
    <p:sldId id="27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1E"/>
    <a:srgbClr val="DBF8FD"/>
    <a:srgbClr val="F0FCFE"/>
    <a:srgbClr val="CEF7FC"/>
    <a:srgbClr val="30CACA"/>
    <a:srgbClr val="19A7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35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50901-DDE4-4F8A-884C-5ED416F5A411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7AF11-E32E-4459-B0FB-09D264A0C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8209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987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351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327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809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0130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4475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267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2403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054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77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9EA6D-6D75-4CAB-BB09-A9DA7E0402D0}" type="datetimeFigureOut">
              <a:rPr lang="en-IN" smtClean="0"/>
              <a:t>13-09-2025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7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png"/><Relationship Id="rId7" Type="http://schemas.openxmlformats.org/officeDocument/2006/relationships/image" Target="../media/image8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png"/><Relationship Id="rId7" Type="http://schemas.openxmlformats.org/officeDocument/2006/relationships/image" Target="../media/image8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1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"/>
            <a:ext cx="1974853" cy="603017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803297" y="1154421"/>
            <a:ext cx="6306107" cy="908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800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   </a:t>
            </a:r>
            <a:r>
              <a:rPr lang="it-IT" sz="3200" b="1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International</a:t>
            </a:r>
            <a:r>
              <a:rPr lang="it-IT" sz="2800" b="1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 </a:t>
            </a:r>
            <a:r>
              <a:rPr lang="it-IT" sz="3200" b="1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Symposium </a:t>
            </a: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3200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   </a:t>
            </a:r>
            <a:r>
              <a:rPr lang="it-IT" sz="3200" b="1" spc="90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One Health, One World 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328138" y="6812464"/>
            <a:ext cx="3810003" cy="9832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95347" y="810265"/>
            <a:ext cx="13747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en-US" sz="8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  <a:endParaRPr lang="en-IN" sz="8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191491" y="1527275"/>
            <a:ext cx="4867564" cy="7594"/>
          </a:xfrm>
          <a:prstGeom prst="line">
            <a:avLst/>
          </a:prstGeom>
          <a:ln w="79375">
            <a:solidFill>
              <a:schemeClr val="accent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01043" y="2186261"/>
            <a:ext cx="4858012" cy="0"/>
          </a:xfrm>
          <a:prstGeom prst="line">
            <a:avLst/>
          </a:prstGeom>
          <a:ln w="79375"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353" y="1063702"/>
            <a:ext cx="717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endParaRPr lang="en-IN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Placeholder 2"/>
          <p:cNvSpPr txBox="1">
            <a:spLocks/>
          </p:cNvSpPr>
          <p:nvPr/>
        </p:nvSpPr>
        <p:spPr>
          <a:xfrm>
            <a:off x="1125230" y="3757277"/>
            <a:ext cx="8012911" cy="667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200" b="1" kern="0" dirty="0">
                <a:solidFill>
                  <a:srgbClr val="000000"/>
                </a:solidFill>
                <a:latin typeface="Arial (Heading)"/>
                <a:ea typeface="+mj-ea"/>
                <a:cs typeface="+mj-cs"/>
              </a:rPr>
              <a:t>Seismic Performance of Full-Scale Brick Masonry Buildings</a:t>
            </a:r>
            <a:r>
              <a:rPr lang="en-US" sz="3200" b="1" kern="0" dirty="0">
                <a:solidFill>
                  <a:srgbClr val="000000"/>
                </a:solidFill>
                <a:latin typeface="Arial (Heading)"/>
                <a:ea typeface="+mj-ea"/>
                <a:cs typeface="+mj-cs"/>
              </a:rPr>
              <a:t/>
            </a:r>
            <a:br>
              <a:rPr lang="en-US" sz="3200" b="1" kern="0" dirty="0">
                <a:solidFill>
                  <a:srgbClr val="000000"/>
                </a:solidFill>
                <a:latin typeface="Arial (Heading)"/>
                <a:ea typeface="+mj-ea"/>
                <a:cs typeface="+mj-cs"/>
              </a:rPr>
            </a:br>
            <a:endParaRPr lang="en-US" sz="2800" b="1" dirty="0">
              <a:latin typeface="Arial (Heading)"/>
              <a:ea typeface="+mj-ea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229" y="2729447"/>
            <a:ext cx="3133278" cy="53994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25230" y="2646011"/>
            <a:ext cx="367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 (Body)"/>
                <a:cs typeface="ScriptC" panose="00000400000000000000" pitchFamily="2" charset="0"/>
              </a:rPr>
              <a:t>November 20-22, 2025</a:t>
            </a:r>
          </a:p>
          <a:p>
            <a:r>
              <a:rPr lang="en-US" sz="1600" b="1" dirty="0" smtClean="0">
                <a:latin typeface="Arial (Body)"/>
                <a:cs typeface="ScriptC" panose="00000400000000000000" pitchFamily="2" charset="0"/>
              </a:rPr>
              <a:t>CSIR CBRI</a:t>
            </a:r>
            <a:r>
              <a:rPr lang="en-US" sz="1600" b="1" dirty="0">
                <a:latin typeface="Arial (Body)"/>
                <a:cs typeface="ScriptC" panose="00000400000000000000" pitchFamily="2" charset="0"/>
              </a:rPr>
              <a:t>, Roorkee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822296"/>
            <a:ext cx="3810003" cy="9832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-4437" y="2663563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0" y="3290877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ottotitolo 6"/>
          <p:cNvSpPr>
            <a:spLocks noGrp="1"/>
          </p:cNvSpPr>
          <p:nvPr>
            <p:ph type="subTitle" sz="quarter" idx="4294967295"/>
          </p:nvPr>
        </p:nvSpPr>
        <p:spPr>
          <a:xfrm>
            <a:off x="1125230" y="5062778"/>
            <a:ext cx="3812291" cy="1063584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600" b="1" dirty="0" err="1" smtClean="0">
                <a:solidFill>
                  <a:srgbClr val="1B69A9"/>
                </a:solidFill>
                <a:latin typeface="Arial (Body)"/>
              </a:rPr>
              <a:t>Chourasia</a:t>
            </a:r>
            <a:r>
              <a:rPr lang="en-GB" sz="1600" b="1" dirty="0" smtClean="0">
                <a:solidFill>
                  <a:srgbClr val="1B69A9"/>
                </a:solidFill>
                <a:latin typeface="Arial (Body)"/>
              </a:rPr>
              <a:t>, Ajay</a:t>
            </a:r>
            <a:r>
              <a:rPr lang="it-IT" sz="1600" b="1" dirty="0" smtClean="0">
                <a:solidFill>
                  <a:srgbClr val="1B69A9"/>
                </a:solidFill>
                <a:latin typeface="Arial (Body)"/>
              </a:rPr>
              <a:t> (Speaker)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1600" b="1" dirty="0" smtClean="0">
                <a:solidFill>
                  <a:srgbClr val="1B69A9"/>
                </a:solidFill>
                <a:latin typeface="Arial (Body)"/>
              </a:rPr>
              <a:t>Bhattacharyya, S.K.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1600" b="1" dirty="0" smtClean="0">
                <a:solidFill>
                  <a:srgbClr val="1B69A9"/>
                </a:solidFill>
                <a:latin typeface="Arial (Body)"/>
              </a:rPr>
              <a:t>Bhandari, N.M.</a:t>
            </a:r>
          </a:p>
          <a:p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4367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24476" y="611621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Arial (Heading)"/>
              </a:rPr>
              <a:t>Outline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Arial (Heading)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37373" y="1104191"/>
            <a:ext cx="8536017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Motivation</a:t>
            </a:r>
          </a:p>
          <a:p>
            <a:pPr marL="457200" indent="-457200" algn="just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Vulnerability of Masonry Buildings</a:t>
            </a:r>
          </a:p>
          <a:p>
            <a:pPr marL="457200" indent="-457200" algn="just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Experimental Framework</a:t>
            </a:r>
          </a:p>
          <a:p>
            <a:pPr marL="457200" indent="-457200" algn="just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CA" sz="2000" b="1" dirty="0">
                <a:latin typeface="Arial" pitchFamily="34" charset="0"/>
                <a:cs typeface="Arial" pitchFamily="34" charset="0"/>
              </a:rPr>
              <a:t>Methodology</a:t>
            </a:r>
          </a:p>
          <a:p>
            <a:pPr marL="457200" indent="-457200" algn="just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Experimental Observations, Results &amp; Discussion</a:t>
            </a:r>
          </a:p>
          <a:p>
            <a:pPr marL="457200" indent="-457200" algn="just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Conclusion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Tx/>
              <a:buChar char="•"/>
              <a:tabLst>
                <a:tab pos="520700" algn="l"/>
              </a:tabLst>
            </a:pPr>
            <a:endParaRPr lang="en-US" sz="2000" dirty="0">
              <a:latin typeface="Verdana" pitchFamily="34" charset="0"/>
              <a:cs typeface="Arial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7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80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18028" y="583411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Arial (Heading)"/>
              </a:rPr>
              <a:t>Motivation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30925" y="1062356"/>
            <a:ext cx="8536017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85% Buildings in India – Masonry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Heterogeneous – Material Properties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Vulnerability of Masonry Buildings Demonstrated in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Past 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EQ  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Tx/>
              <a:buChar char="•"/>
              <a:tabLst>
                <a:tab pos="520700" algn="l"/>
              </a:tabLst>
            </a:pPr>
            <a:endParaRPr lang="en-US" sz="2000" dirty="0">
              <a:latin typeface="Verdana" pitchFamily="34" charset="0"/>
              <a:cs typeface="Arial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7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22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18028" y="604388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rgbClr val="C00000"/>
                </a:solidFill>
                <a:latin typeface="Arial (Heading)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Framework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18028" y="1115560"/>
            <a:ext cx="8548914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Results of </a:t>
            </a:r>
            <a:r>
              <a:rPr lang="en-US" sz="2000" b="1" dirty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test </a:t>
            </a: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programs………………………………….</a:t>
            </a:r>
          </a:p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…………………………………………….</a:t>
            </a:r>
          </a:p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…………………………………..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ct val="30000"/>
              </a:spcBef>
              <a:spcAft>
                <a:spcPct val="35000"/>
              </a:spcAft>
              <a:buFontTx/>
              <a:buChar char="•"/>
              <a:tabLst>
                <a:tab pos="520700" algn="l"/>
              </a:tabLst>
            </a:pPr>
            <a:endParaRPr lang="en-US" sz="20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583" y="2957506"/>
            <a:ext cx="2292420" cy="25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6583" y="2888023"/>
            <a:ext cx="2292420" cy="260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94882" y="5552097"/>
            <a:ext cx="26384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Mortar testing </a:t>
            </a:r>
          </a:p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(Derakhshan, 2011)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6442703" y="5517148"/>
            <a:ext cx="26579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Prism </a:t>
            </a:r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testing</a:t>
            </a:r>
          </a:p>
          <a:p>
            <a:pPr eaLnBrk="0" hangingPunct="0"/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</a:t>
            </a: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Derakhshan, 2011)</a:t>
            </a:r>
          </a:p>
        </p:txBody>
      </p:sp>
      <p:pic>
        <p:nvPicPr>
          <p:cNvPr id="28" name="Picture 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3825" y="2937451"/>
            <a:ext cx="2292420" cy="259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974611" y="5520151"/>
            <a:ext cx="25571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Brick </a:t>
            </a:r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testing</a:t>
            </a:r>
          </a:p>
          <a:p>
            <a:pPr eaLnBrk="0" hangingPunct="0"/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(Beyer </a:t>
            </a: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&amp; Dazio, 2011)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34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43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77323" y="591916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rgbClr val="C00000"/>
                </a:solidFill>
                <a:latin typeface="Arial (Heading)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Methodology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297543" y="1119187"/>
            <a:ext cx="8548914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Results of </a:t>
            </a:r>
            <a:r>
              <a:rPr lang="en-US" sz="2000" b="1" dirty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test </a:t>
            </a: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programs………………………………….</a:t>
            </a:r>
          </a:p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…………………………………………….</a:t>
            </a:r>
          </a:p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…………………………………..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ct val="30000"/>
              </a:spcBef>
              <a:spcAft>
                <a:spcPct val="35000"/>
              </a:spcAft>
              <a:buFontTx/>
              <a:buChar char="•"/>
              <a:tabLst>
                <a:tab pos="520700" algn="l"/>
              </a:tabLst>
            </a:pPr>
            <a:endParaRPr lang="en-US" sz="20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583" y="2957506"/>
            <a:ext cx="2292420" cy="25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6583" y="2888023"/>
            <a:ext cx="2292420" cy="260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94882" y="5552097"/>
            <a:ext cx="26384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Mortar testing </a:t>
            </a:r>
          </a:p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(Derakhshan, 2011)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6442703" y="5517148"/>
            <a:ext cx="26579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Prism </a:t>
            </a:r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testing</a:t>
            </a:r>
          </a:p>
          <a:p>
            <a:pPr eaLnBrk="0" hangingPunct="0"/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</a:t>
            </a: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Derakhshan, 2011)</a:t>
            </a:r>
          </a:p>
        </p:txBody>
      </p:sp>
      <p:pic>
        <p:nvPicPr>
          <p:cNvPr id="28" name="Picture 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3825" y="2937451"/>
            <a:ext cx="2292420" cy="259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974611" y="5520151"/>
            <a:ext cx="25571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Brick </a:t>
            </a:r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testing</a:t>
            </a:r>
          </a:p>
          <a:p>
            <a:pPr eaLnBrk="0" hangingPunct="0"/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(Beyer </a:t>
            </a: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&amp; Dazio, 2011)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34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56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97543" y="561555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 (Heading)"/>
              </a:rPr>
              <a:t>Observations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Arial (Heading)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65759" y="1103122"/>
            <a:ext cx="8412481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EC6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formulation…….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………………..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en-US" sz="2000" b="1" dirty="0">
              <a:latin typeface="Arial (Body)"/>
              <a:cs typeface="Arial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8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1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18028" y="577244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 (Heading)"/>
              </a:rPr>
              <a:t>Results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18028" y="3812469"/>
            <a:ext cx="8412481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EC6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formulation…….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………………..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en-US" sz="2000" b="1" dirty="0">
              <a:latin typeface="Arial (Body)"/>
              <a:cs typeface="Arial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Group 3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149886"/>
              </p:ext>
            </p:extLst>
          </p:nvPr>
        </p:nvGraphicFramePr>
        <p:xfrm>
          <a:off x="81603" y="1163093"/>
          <a:ext cx="9021763" cy="2381250"/>
        </p:xfrm>
        <a:graphic>
          <a:graphicData uri="http://schemas.openxmlformats.org/drawingml/2006/table">
            <a:tbl>
              <a:tblPr/>
              <a:tblGrid>
                <a:gridCol w="919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0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8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72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4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91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60350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Equation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DMI2008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‎EC6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‎Essenger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‎Br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ӧ</a:t>
                      </a: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cker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‎Guidi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‎Hilsdorf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‎Francis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et al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‎Tassios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1983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‎Tassios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1985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‎Tassios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1988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‎Tassios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2004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C1C1C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1.09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0.86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2.23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C1C1C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0.48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  <a:r>
                        <a:rPr kumimoji="0" lang="de-DE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0.80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-1.90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-0.20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4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of non-conservative cases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34.3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38.6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84.3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21.4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51.4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74.3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82.9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38.6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37.1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97.1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" name="Content Placeholder 2"/>
          <p:cNvSpPr txBox="1">
            <a:spLocks/>
          </p:cNvSpPr>
          <p:nvPr/>
        </p:nvSpPr>
        <p:spPr>
          <a:xfrm>
            <a:off x="318028" y="1151106"/>
            <a:ext cx="9190535" cy="906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spcAft>
                <a:spcPts val="600"/>
              </a:spcAft>
              <a:buFont typeface="Wingdings" pitchFamily="2" charset="2"/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Comparison between Experimental data and Formulations</a:t>
            </a:r>
          </a:p>
        </p:txBody>
      </p:sp>
      <p:graphicFrame>
        <p:nvGraphicFramePr>
          <p:cNvPr id="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751290"/>
              </p:ext>
            </p:extLst>
          </p:nvPr>
        </p:nvGraphicFramePr>
        <p:xfrm>
          <a:off x="109538" y="2020580"/>
          <a:ext cx="13144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Equation" r:id="rId7" imgW="1091726" imgH="228501" progId="Equation.3">
                  <p:embed/>
                </p:oleObj>
              </mc:Choice>
              <mc:Fallback>
                <p:oleObj name="Equation" r:id="rId7" imgW="1091726" imgH="228501" progId="Equation.3">
                  <p:embed/>
                  <p:pic>
                    <p:nvPicPr>
                      <p:cNvPr id="368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2020580"/>
                        <a:ext cx="131445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966762"/>
              </p:ext>
            </p:extLst>
          </p:nvPr>
        </p:nvGraphicFramePr>
        <p:xfrm>
          <a:off x="123825" y="2414280"/>
          <a:ext cx="12668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3687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" y="2414280"/>
                        <a:ext cx="12668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Straight Connector 24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8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60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07975" y="562348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 (Heading)"/>
              </a:rPr>
              <a:t>Discussion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07975" y="1095739"/>
            <a:ext cx="4503380" cy="157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eaLnBrk="0" hangingPunct="0">
              <a:lnSpc>
                <a:spcPct val="150000"/>
              </a:lnSpc>
              <a:spcAft>
                <a:spcPts val="600"/>
              </a:spcAft>
              <a:buClr>
                <a:srgbClr val="1C1C1C"/>
              </a:buClr>
              <a:buFont typeface="Wingdings" panose="05000000000000000000" pitchFamily="2" charset="2"/>
              <a:buChar char="v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Comparative Analysis </a:t>
            </a:r>
          </a:p>
          <a:p>
            <a:pPr marL="342900" indent="-342900" eaLnBrk="0" hangingPunct="0">
              <a:lnSpc>
                <a:spcPct val="150000"/>
              </a:lnSpc>
              <a:spcAft>
                <a:spcPts val="600"/>
              </a:spcAft>
              <a:buClr>
                <a:srgbClr val="1C1C1C"/>
              </a:buClr>
              <a:buFont typeface="Wingdings" panose="05000000000000000000" pitchFamily="2" charset="2"/>
              <a:buChar char="v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“strong” unit (fj / fb &lt; 0.25)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</a:p>
          <a:p>
            <a:pPr marL="342900" indent="-342900" eaLnBrk="0" hangingPunct="0">
              <a:lnSpc>
                <a:spcPct val="150000"/>
              </a:lnSpc>
              <a:spcAft>
                <a:spcPts val="600"/>
              </a:spcAft>
              <a:buClr>
                <a:srgbClr val="1C1C1C"/>
              </a:buClr>
              <a:buFont typeface="Wingdings" panose="05000000000000000000" pitchFamily="2" charset="2"/>
              <a:buChar char="v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9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pic>
        <p:nvPicPr>
          <p:cNvPr id="30" name="Imagem 2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443" y="3052850"/>
            <a:ext cx="3584416" cy="29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m 2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057044"/>
            <a:ext cx="3815327" cy="29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Caixa de Texto 2"/>
          <p:cNvSpPr txBox="1">
            <a:spLocks noChangeArrowheads="1"/>
          </p:cNvSpPr>
          <p:nvPr/>
        </p:nvSpPr>
        <p:spPr bwMode="auto">
          <a:xfrm>
            <a:off x="2363083" y="4052183"/>
            <a:ext cx="2448272" cy="752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1200" b="1" dirty="0">
                <a:solidFill>
                  <a:srgbClr val="1F497D"/>
                </a:solidFill>
                <a:effectLst/>
                <a:latin typeface="Times New Roman"/>
                <a:ea typeface="Calibri"/>
                <a:cs typeface="Times New Roman"/>
              </a:rPr>
              <a:t>K = 5,17- 0,12</a:t>
            </a:r>
            <a:r>
              <a:rPr lang="pt-PT" sz="1200" b="1" dirty="0">
                <a:solidFill>
                  <a:srgbClr val="1F497D"/>
                </a:solidFill>
                <a:effectLst/>
                <a:latin typeface="Times New Roman"/>
                <a:ea typeface="Calibri"/>
                <a:cs typeface="Times New Roman"/>
              </a:rPr>
              <a:t>δ</a:t>
            </a:r>
            <a:r>
              <a:rPr lang="en-US" sz="1200" b="1" dirty="0">
                <a:solidFill>
                  <a:srgbClr val="1F497D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l">
              <a:spcAft>
                <a:spcPts val="0"/>
              </a:spcAft>
            </a:pPr>
            <a:r>
              <a:rPr lang="en-US" sz="1200" b="1" dirty="0">
                <a:solidFill>
                  <a:srgbClr val="33CCFF"/>
                </a:solidFill>
                <a:effectLst/>
                <a:latin typeface="Times New Roman"/>
                <a:ea typeface="Calibri"/>
                <a:cs typeface="Times New Roman"/>
              </a:rPr>
              <a:t>K = 4,66-0, 10δ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200" b="1" dirty="0">
                <a:solidFill>
                  <a:srgbClr val="00FF00"/>
                </a:solidFill>
                <a:effectLst/>
                <a:latin typeface="Times New Roman"/>
                <a:ea typeface="Calibri"/>
                <a:cs typeface="Times New Roman"/>
              </a:rPr>
              <a:t>K = 0,39 + 4,31×exp(-0,14δ)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200" b="1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K = 1,10 + 4,90×exp(-0,16δ)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l">
              <a:spcAft>
                <a:spcPts val="600"/>
              </a:spcAft>
            </a:pPr>
            <a:r>
              <a:rPr lang="en-US" sz="1200" b="1" dirty="0">
                <a:solidFill>
                  <a:srgbClr val="1B3F6B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l">
              <a:spcAft>
                <a:spcPts val="600"/>
              </a:spcAft>
            </a:pPr>
            <a:r>
              <a:rPr lang="en-US" sz="1200" b="1" dirty="0">
                <a:solidFill>
                  <a:srgbClr val="1B3F6B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600"/>
              </a:spcAft>
            </a:pPr>
            <a:r>
              <a:rPr lang="en-US" sz="1200" b="1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600"/>
              </a:spcAft>
            </a:pPr>
            <a:r>
              <a:rPr lang="en-US" sz="1200" b="1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600"/>
              </a:spcAft>
            </a:pPr>
            <a:r>
              <a:rPr lang="en-US" sz="1200" b="1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600"/>
              </a:spcAft>
            </a:pPr>
            <a:r>
              <a:rPr lang="en-US" sz="1200" b="1" dirty="0">
                <a:solidFill>
                  <a:srgbClr val="CC000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600"/>
              </a:spcAft>
            </a:pPr>
            <a:r>
              <a:rPr lang="en-US" sz="1200" b="1" dirty="0">
                <a:solidFill>
                  <a:srgbClr val="CC000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600"/>
              </a:spcAft>
            </a:pPr>
            <a:r>
              <a:rPr lang="en-US" sz="1200" b="1" dirty="0">
                <a:solidFill>
                  <a:srgbClr val="CC000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600"/>
              </a:spcAft>
            </a:pPr>
            <a:r>
              <a:rPr lang="en-US" sz="1200" b="1" dirty="0">
                <a:solidFill>
                  <a:srgbClr val="CC000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1200" dirty="0"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34" name="Caixa de Texto 2"/>
          <p:cNvSpPr txBox="1">
            <a:spLocks noChangeArrowheads="1"/>
          </p:cNvSpPr>
          <p:nvPr/>
        </p:nvSpPr>
        <p:spPr bwMode="auto">
          <a:xfrm>
            <a:off x="6948264" y="4673570"/>
            <a:ext cx="2195736" cy="92317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1200" b="1" dirty="0">
                <a:solidFill>
                  <a:srgbClr val="1F497D"/>
                </a:solidFill>
                <a:effectLst/>
                <a:latin typeface="Times New Roman"/>
                <a:ea typeface="Calibri"/>
                <a:cs typeface="Times New Roman"/>
              </a:rPr>
              <a:t>K = 5,23- 0,05F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200" b="1" dirty="0">
                <a:solidFill>
                  <a:srgbClr val="33CCFF"/>
                </a:solidFill>
                <a:effectLst/>
                <a:latin typeface="Times New Roman"/>
                <a:ea typeface="Calibri"/>
                <a:cs typeface="Times New Roman"/>
              </a:rPr>
              <a:t>K= 4,87- 0,06F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200" b="1" dirty="0" smtClean="0">
                <a:solidFill>
                  <a:srgbClr val="00FF00"/>
                </a:solidFill>
                <a:effectLst/>
                <a:latin typeface="Times New Roman"/>
                <a:ea typeface="Calibri"/>
                <a:cs typeface="Times New Roman"/>
              </a:rPr>
              <a:t>K= </a:t>
            </a:r>
            <a:r>
              <a:rPr lang="en-US" sz="1200" b="1" dirty="0">
                <a:solidFill>
                  <a:srgbClr val="00FF00"/>
                </a:solidFill>
                <a:effectLst/>
                <a:latin typeface="Times New Roman"/>
                <a:ea typeface="Calibri"/>
                <a:cs typeface="Times New Roman"/>
              </a:rPr>
              <a:t>1,10 + 12,32×exp(-0,26F)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200" b="1" dirty="0" smtClean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K= </a:t>
            </a:r>
            <a:r>
              <a:rPr lang="en-US" sz="1200" b="1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-0,47 + 8,19×exp(-</a:t>
            </a:r>
            <a:r>
              <a:rPr lang="en-US" sz="1200" b="1" dirty="0" smtClean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0,12F</a:t>
            </a:r>
            <a:r>
              <a:rPr lang="en-US" sz="1200" b="1" dirty="0">
                <a:solidFill>
                  <a:srgbClr val="4F6228"/>
                </a:solidFill>
                <a:latin typeface="Times New Roman"/>
                <a:ea typeface="Calibri"/>
                <a:cs typeface="Times New Roman"/>
              </a:rPr>
              <a:t>)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050" b="1" dirty="0">
                <a:solidFill>
                  <a:srgbClr val="1B3F6B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050" b="1" dirty="0">
                <a:solidFill>
                  <a:srgbClr val="1B3F6B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050" b="1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050" b="1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050" b="1" dirty="0">
                <a:solidFill>
                  <a:srgbClr val="4F6228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050" b="1" dirty="0">
                <a:solidFill>
                  <a:srgbClr val="CC000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050" b="1" dirty="0">
                <a:solidFill>
                  <a:srgbClr val="CC000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050" b="1" dirty="0">
                <a:solidFill>
                  <a:srgbClr val="CC000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1050" b="1" dirty="0">
                <a:solidFill>
                  <a:srgbClr val="CC0000"/>
                </a:solidFill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pt-PT" sz="2400" dirty="0">
              <a:effectLst/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36" name="Imagem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6965" y="464911"/>
            <a:ext cx="3492051" cy="259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30925" y="580768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 (Heading)"/>
              </a:rPr>
              <a:t>Conclusions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30925" y="1234776"/>
            <a:ext cx="865632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lvl="0" indent="-363538">
              <a:spcBef>
                <a:spcPts val="600"/>
              </a:spcBef>
              <a:buBlip>
                <a:blip r:embed="rId6"/>
              </a:buBlip>
            </a:pPr>
            <a:r>
              <a:rPr lang="en-I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CM building exhibited higher strength and ductility</a:t>
            </a:r>
          </a:p>
          <a:p>
            <a:pPr marL="363538" lvl="0" indent="-363538">
              <a:spcBef>
                <a:spcPts val="600"/>
              </a:spcBef>
              <a:buBlip>
                <a:blip r:embed="rId6"/>
              </a:buBlip>
            </a:pPr>
            <a:r>
              <a:rPr lang="en-I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363538" lvl="0" indent="-363538">
              <a:spcBef>
                <a:spcPts val="600"/>
              </a:spcBef>
              <a:buBlip>
                <a:blip r:embed="rId6"/>
              </a:buBlip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</a:t>
            </a:r>
          </a:p>
          <a:p>
            <a:pPr marL="363538" lvl="0" indent="-363538">
              <a:spcBef>
                <a:spcPts val="600"/>
              </a:spcBef>
              <a:buBlip>
                <a:blip r:embed="rId6"/>
              </a:buBlip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</a:t>
            </a:r>
            <a:endParaRPr lang="en-IN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7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48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67347" y="600446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 (Heading)"/>
              </a:rPr>
              <a:t>Future Work 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32998" y="1265580"/>
            <a:ext cx="500099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81000" indent="-381000" algn="just"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Additional analyses are necessary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to….</a:t>
            </a:r>
          </a:p>
          <a:p>
            <a:pPr marL="381000" indent="-381000" algn="just"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…..</a:t>
            </a:r>
          </a:p>
          <a:p>
            <a:pPr marL="381000" indent="-381000" algn="just"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5409427" y="2855627"/>
            <a:ext cx="34575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400" b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Madonna della Bruna and Sant'Eustachio’s Cathedral, Matera - Italy </a:t>
            </a:r>
          </a:p>
        </p:txBody>
      </p:sp>
      <p:pic>
        <p:nvPicPr>
          <p:cNvPr id="27" name="Picture 9" descr="2005-07-08_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9680" y="3392321"/>
            <a:ext cx="3065442" cy="2625480"/>
          </a:xfrm>
          <a:prstGeom prst="rect">
            <a:avLst/>
          </a:prstGeom>
          <a:noFill/>
        </p:spPr>
      </p:pic>
      <p:pic>
        <p:nvPicPr>
          <p:cNvPr id="28" name="Picture 10" descr="DSC_103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66798" y="603184"/>
            <a:ext cx="3105742" cy="2261479"/>
          </a:xfrm>
          <a:prstGeom prst="rect">
            <a:avLst/>
          </a:prstGeom>
          <a:noFill/>
        </p:spPr>
      </p:pic>
      <p:cxnSp>
        <p:nvCxnSpPr>
          <p:cNvPr id="25" name="Straight Connector 24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31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42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13" y="6239714"/>
            <a:ext cx="1050386" cy="37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22" y="6141029"/>
            <a:ext cx="568064" cy="5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86" y="6185476"/>
            <a:ext cx="482561" cy="482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0" y="6180185"/>
            <a:ext cx="763669" cy="465967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9"/>
          <p:cNvSpPr txBox="1">
            <a:spLocks/>
          </p:cNvSpPr>
          <p:nvPr/>
        </p:nvSpPr>
        <p:spPr>
          <a:xfrm>
            <a:off x="514961" y="5016544"/>
            <a:ext cx="8114077" cy="7858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  <a:buClr>
                <a:srgbClr val="1C1C1C"/>
              </a:buClr>
              <a:defRPr/>
            </a:pPr>
            <a:r>
              <a:rPr lang="en-US" sz="4400" b="1" kern="0" dirty="0">
                <a:solidFill>
                  <a:schemeClr val="bg1"/>
                </a:solidFill>
                <a:latin typeface="Arial (Body)"/>
              </a:rPr>
              <a:t>THANK YOU …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6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58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607</TotalTime>
  <Words>579</Words>
  <Application>Microsoft Office PowerPoint</Application>
  <PresentationFormat>On-screen Show (4:3)</PresentationFormat>
  <Paragraphs>211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ＭＳ Ｐゴシック</vt:lpstr>
      <vt:lpstr>Arial</vt:lpstr>
      <vt:lpstr>Arial (Body)</vt:lpstr>
      <vt:lpstr>Arial (Heading)</vt:lpstr>
      <vt:lpstr>Calibri</vt:lpstr>
      <vt:lpstr>Calibri Light</vt:lpstr>
      <vt:lpstr>ScriptC</vt:lpstr>
      <vt:lpstr>Times New Roman</vt:lpstr>
      <vt:lpstr>Verdana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hp</cp:lastModifiedBy>
  <cp:revision>62</cp:revision>
  <dcterms:created xsi:type="dcterms:W3CDTF">2025-03-10T07:31:39Z</dcterms:created>
  <dcterms:modified xsi:type="dcterms:W3CDTF">2025-09-13T15:48:46Z</dcterms:modified>
</cp:coreProperties>
</file>